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Google Sans SemiBold"/>
      <p:regular r:id="rId21"/>
      <p:bold r:id="rId22"/>
      <p:italic r:id="rId23"/>
      <p:boldItalic r:id="rId24"/>
    </p:embeddedFont>
    <p:embeddedFont>
      <p:font typeface="Google Sans Mono"/>
      <p:regular r:id="rId25"/>
      <p:bold r:id="rId26"/>
      <p:italic r:id="rId27"/>
      <p:boldItalic r:id="rId28"/>
    </p:embeddedFont>
    <p:embeddedFont>
      <p:font typeface="Roboto Mono Light"/>
      <p:regular r:id="rId29"/>
      <p:bold r:id="rId30"/>
      <p:italic r:id="rId31"/>
      <p:boldItalic r:id="rId32"/>
    </p:embeddedFont>
    <p:embeddedFont>
      <p:font typeface="Google Sans"/>
      <p:regular r:id="rId33"/>
      <p:bold r:id="rId34"/>
      <p:italic r:id="rId35"/>
      <p:boldItalic r:id="rId36"/>
    </p:embeddedFont>
    <p:embeddedFont>
      <p:font typeface="Google Sans Medium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oogleSansMedium-boldItalic.fntdata"/><Relationship Id="rId20" Type="http://schemas.openxmlformats.org/officeDocument/2006/relationships/slide" Target="slides/slide15.xml"/><Relationship Id="rId22" Type="http://schemas.openxmlformats.org/officeDocument/2006/relationships/font" Target="fonts/GoogleSansSemiBold-bold.fntdata"/><Relationship Id="rId21" Type="http://schemas.openxmlformats.org/officeDocument/2006/relationships/font" Target="fonts/GoogleSansSemiBold-regular.fntdata"/><Relationship Id="rId24" Type="http://schemas.openxmlformats.org/officeDocument/2006/relationships/font" Target="fonts/GoogleSansSemiBold-boldItalic.fntdata"/><Relationship Id="rId23" Type="http://schemas.openxmlformats.org/officeDocument/2006/relationships/font" Target="fonts/GoogleSansSemiBol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GoogleSansMono-bold.fntdata"/><Relationship Id="rId25" Type="http://schemas.openxmlformats.org/officeDocument/2006/relationships/font" Target="fonts/GoogleSansMono-regular.fntdata"/><Relationship Id="rId28" Type="http://schemas.openxmlformats.org/officeDocument/2006/relationships/font" Target="fonts/GoogleSansMono-boldItalic.fntdata"/><Relationship Id="rId27" Type="http://schemas.openxmlformats.org/officeDocument/2006/relationships/font" Target="fonts/GoogleSans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Light-italic.fntdata"/><Relationship Id="rId30" Type="http://schemas.openxmlformats.org/officeDocument/2006/relationships/font" Target="fonts/RobotoMonoLight-bold.fntdata"/><Relationship Id="rId11" Type="http://schemas.openxmlformats.org/officeDocument/2006/relationships/slide" Target="slides/slide6.xml"/><Relationship Id="rId33" Type="http://schemas.openxmlformats.org/officeDocument/2006/relationships/font" Target="fonts/GoogleSans-regular.fntdata"/><Relationship Id="rId10" Type="http://schemas.openxmlformats.org/officeDocument/2006/relationships/slide" Target="slides/slide5.xml"/><Relationship Id="rId32" Type="http://schemas.openxmlformats.org/officeDocument/2006/relationships/font" Target="fonts/RobotoMonoLight-boldItalic.fntdata"/><Relationship Id="rId13" Type="http://schemas.openxmlformats.org/officeDocument/2006/relationships/slide" Target="slides/slide8.xml"/><Relationship Id="rId35" Type="http://schemas.openxmlformats.org/officeDocument/2006/relationships/font" Target="fonts/GoogleSans-italic.fntdata"/><Relationship Id="rId12" Type="http://schemas.openxmlformats.org/officeDocument/2006/relationships/slide" Target="slides/slide7.xml"/><Relationship Id="rId34" Type="http://schemas.openxmlformats.org/officeDocument/2006/relationships/font" Target="fonts/GoogleSans-bold.fntdata"/><Relationship Id="rId15" Type="http://schemas.openxmlformats.org/officeDocument/2006/relationships/slide" Target="slides/slide10.xml"/><Relationship Id="rId37" Type="http://schemas.openxmlformats.org/officeDocument/2006/relationships/font" Target="fonts/GoogleSansMedium-regular.fntdata"/><Relationship Id="rId14" Type="http://schemas.openxmlformats.org/officeDocument/2006/relationships/slide" Target="slides/slide9.xml"/><Relationship Id="rId36" Type="http://schemas.openxmlformats.org/officeDocument/2006/relationships/font" Target="fonts/GoogleSans-boldItalic.fntdata"/><Relationship Id="rId17" Type="http://schemas.openxmlformats.org/officeDocument/2006/relationships/slide" Target="slides/slide12.xml"/><Relationship Id="rId39" Type="http://schemas.openxmlformats.org/officeDocument/2006/relationships/font" Target="fonts/GoogleSansMedium-italic.fntdata"/><Relationship Id="rId16" Type="http://schemas.openxmlformats.org/officeDocument/2006/relationships/slide" Target="slides/slide11.xml"/><Relationship Id="rId38" Type="http://schemas.openxmlformats.org/officeDocument/2006/relationships/font" Target="fonts/GoogleSans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3e8ff0d2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33e8ff0d2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3e8ff0d26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33e8ff0d2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3e8ff0d26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33e8ff0d26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02d9f145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02d9f14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02d9f145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02d9f145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3e8ff0d2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3e8ff0d2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33e8ff0d2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33e8ff0d2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8dee1d198_1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8dee1d198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7b8ee1c70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7b8ee1c70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3e8ff0d26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3e8ff0d26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3e8ff0d26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33e8ff0d26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3e8ff0d26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3e8ff0d26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3e8ff0d2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3e8ff0d2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3e8ff0d26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3e8ff0d26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33e8ff0d26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33e8ff0d26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645320" y="1556475"/>
            <a:ext cx="7934100" cy="19803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04790" y="3374068"/>
            <a:ext cx="45726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ogle Sans"/>
              <a:buNone/>
              <a:defRPr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62">
          <p15:clr>
            <a:srgbClr val="E46962"/>
          </p15:clr>
        </p15:guide>
        <p15:guide id="2" pos="248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16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code - dark bg">
  <p:cSld name="CUSTOM_15_1">
    <p:bg>
      <p:bgPr>
        <a:solidFill>
          <a:srgbClr val="202124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idx="1" type="subTitle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code - snippet left">
  <p:cSld name="CUSTOM_16_1">
    <p:bg>
      <p:bgPr>
        <a:solidFill>
          <a:srgbClr val="202124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idx="1" type="subTitle"/>
          </p:nvPr>
        </p:nvSpPr>
        <p:spPr>
          <a:xfrm>
            <a:off x="507488" y="1988213"/>
            <a:ext cx="4567800" cy="126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Blu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idx="1" type="subTitle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Green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idx="1" type="subTitle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Yellow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>
            <p:ph idx="1" type="subTitle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5" name="Google Shape;65;p18"/>
          <p:cNvSpPr txBox="1"/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Red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8" name="Google Shape;68;p19"/>
          <p:cNvSpPr txBox="1"/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Neutral">
  <p:cSld name="CUSTOM_6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idx="1" type="subTitle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1" name="Google Shape;71;p20"/>
          <p:cNvSpPr txBox="1"/>
          <p:nvPr>
            <p:ph type="title"/>
          </p:nvPr>
        </p:nvSpPr>
        <p:spPr>
          <a:xfrm>
            <a:off x="541000" y="1171650"/>
            <a:ext cx="4878900" cy="221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idx="1" type="subTitle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4" name="Google Shape;74;p21"/>
          <p:cNvSpPr txBox="1"/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 txBox="1"/>
          <p:nvPr>
            <p:ph idx="1" type="subTitle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7" name="Google Shape;77;p22"/>
          <p:cNvSpPr txBox="1"/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CUSTOM_7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idx="1" type="subTitle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0" name="Google Shape;80;p23"/>
          <p:cNvSpPr txBox="1"/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7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/>
          <p:nvPr>
            <p:ph idx="1" type="subTitle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3" name="Google Shape;83;p24"/>
          <p:cNvSpPr txBox="1"/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>
  <p:cSld name="CUSTOM_7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/>
          <p:nvPr>
            <p:ph idx="1" type="subTitle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6" name="Google Shape;86;p25"/>
          <p:cNvSpPr txBox="1"/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>
  <p:cSld name="CUSTOM_7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6"/>
          <p:cNvSpPr txBox="1"/>
          <p:nvPr>
            <p:ph idx="1" type="subTitle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9" name="Google Shape;89;p26"/>
          <p:cNvSpPr txBox="1"/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>
  <p:cSld name="CUSTOM_7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>
            <p:ph idx="1" type="subTitle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2" name="Google Shape;92;p27"/>
          <p:cNvSpPr txBox="1"/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">
  <p:cSld name="CUSTOM_7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8"/>
          <p:cNvSpPr txBox="1"/>
          <p:nvPr>
            <p:ph idx="1" type="subTitle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5" name="Google Shape;95;p28"/>
          <p:cNvSpPr txBox="1"/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9"/>
          <p:cNvSpPr txBox="1"/>
          <p:nvPr>
            <p:ph type="title"/>
          </p:nvPr>
        </p:nvSpPr>
        <p:spPr>
          <a:xfrm>
            <a:off x="525075" y="667675"/>
            <a:ext cx="6294000" cy="11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8" name="Google Shape;98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9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0"/>
          <p:cNvSpPr txBox="1"/>
          <p:nvPr>
            <p:ph type="title"/>
          </p:nvPr>
        </p:nvSpPr>
        <p:spPr>
          <a:xfrm>
            <a:off x="311700" y="403200"/>
            <a:ext cx="6077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05" name="Google Shape;10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30"/>
          <p:cNvSpPr txBox="1"/>
          <p:nvPr/>
        </p:nvSpPr>
        <p:spPr>
          <a:xfrm>
            <a:off x="740991" y="4747026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- Blue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1"/>
          <p:cNvSpPr txBox="1"/>
          <p:nvPr>
            <p:ph type="title"/>
          </p:nvPr>
        </p:nvSpPr>
        <p:spPr>
          <a:xfrm>
            <a:off x="311700" y="403200"/>
            <a:ext cx="5647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09" name="Google Shape;10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- Green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 txBox="1"/>
          <p:nvPr>
            <p:ph type="title"/>
          </p:nvPr>
        </p:nvSpPr>
        <p:spPr>
          <a:xfrm>
            <a:off x="311700" y="403200"/>
            <a:ext cx="5959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12" name="Google Shape;1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- Yellow">
  <p:cSld name="ONE_COLUMN_TEXT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3"/>
          <p:cNvSpPr txBox="1"/>
          <p:nvPr>
            <p:ph type="title"/>
          </p:nvPr>
        </p:nvSpPr>
        <p:spPr>
          <a:xfrm>
            <a:off x="311700" y="403200"/>
            <a:ext cx="6136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15" name="Google Shape;11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- Red">
  <p:cSld name="ONE_COLUMN_TEXT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4"/>
          <p:cNvSpPr txBox="1"/>
          <p:nvPr>
            <p:ph type="title"/>
          </p:nvPr>
        </p:nvSpPr>
        <p:spPr>
          <a:xfrm>
            <a:off x="311700" y="403200"/>
            <a:ext cx="6136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18" name="Google Shape;11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35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35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123" name="Google Shape;12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5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36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8" name="Google Shape;128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6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37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37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135" name="Google Shape;135;p37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136" name="Google Shape;136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7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8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38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2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143" name="Google Shape;143;p38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2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144" name="Google Shape;14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8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39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7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7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34" name="Google Shape;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525075" y="667675"/>
            <a:ext cx="62940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ogle Sans"/>
              <a:buNone/>
              <a:defRPr sz="3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5" name="Google Shape;55;p15"/>
          <p:cNvSpPr txBox="1"/>
          <p:nvPr>
            <p:ph idx="1" type="body"/>
          </p:nvPr>
        </p:nvSpPr>
        <p:spPr>
          <a:xfrm>
            <a:off x="626175" y="1540225"/>
            <a:ext cx="452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6.jp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5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34.png"/><Relationship Id="rId7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51.png"/><Relationship Id="rId6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41"/>
          <p:cNvPicPr preferRelativeResize="0"/>
          <p:nvPr/>
        </p:nvPicPr>
        <p:blipFill rotWithShape="1">
          <a:blip r:embed="rId3">
            <a:alphaModFix/>
          </a:blip>
          <a:srcRect b="23518" l="0" r="0" t="0"/>
          <a:stretch/>
        </p:blipFill>
        <p:spPr>
          <a:xfrm>
            <a:off x="330550" y="508450"/>
            <a:ext cx="4039199" cy="463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89"/>
            <a:ext cx="9143998" cy="5140822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58" name="Google Shape;158;p41"/>
          <p:cNvSpPr/>
          <p:nvPr/>
        </p:nvSpPr>
        <p:spPr>
          <a:xfrm>
            <a:off x="5723225" y="2700375"/>
            <a:ext cx="2833200" cy="635100"/>
          </a:xfrm>
          <a:prstGeom prst="roundRect">
            <a:avLst>
              <a:gd fmla="val 16667" name="adj"/>
            </a:avLst>
          </a:prstGeom>
          <a:solidFill>
            <a:srgbClr val="C3ECF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Студент в </a:t>
            </a:r>
            <a:endParaRPr sz="16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The Knowledge Society</a:t>
            </a:r>
            <a:endParaRPr sz="16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59" name="Google Shape;159;p41"/>
          <p:cNvSpPr/>
          <p:nvPr/>
        </p:nvSpPr>
        <p:spPr>
          <a:xfrm>
            <a:off x="4869425" y="3283900"/>
            <a:ext cx="2265600" cy="4581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ИИ Энтузиаст</a:t>
            </a:r>
            <a:endParaRPr sz="34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60" name="Google Shape;160;p41"/>
          <p:cNvSpPr txBox="1"/>
          <p:nvPr/>
        </p:nvSpPr>
        <p:spPr>
          <a:xfrm>
            <a:off x="4788725" y="1329175"/>
            <a:ext cx="376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Амирхон Абдунабиев</a:t>
            </a:r>
            <a:endParaRPr b="1"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025" y="1144800"/>
            <a:ext cx="5395949" cy="376834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0"/>
          <p:cNvSpPr txBox="1"/>
          <p:nvPr/>
        </p:nvSpPr>
        <p:spPr>
          <a:xfrm>
            <a:off x="508500" y="222000"/>
            <a:ext cx="8260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Google Gemma 3 (Quantized)</a:t>
            </a:r>
            <a:endParaRPr sz="43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1"/>
          <p:cNvSpPr txBox="1"/>
          <p:nvPr/>
        </p:nvSpPr>
        <p:spPr>
          <a:xfrm>
            <a:off x="523225" y="339925"/>
            <a:ext cx="7162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Технические требования Gemma 3</a:t>
            </a:r>
            <a:endParaRPr sz="40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57" name="Google Shape;257;p51"/>
          <p:cNvGrpSpPr/>
          <p:nvPr/>
        </p:nvGrpSpPr>
        <p:grpSpPr>
          <a:xfrm>
            <a:off x="7256304" y="4043210"/>
            <a:ext cx="1536671" cy="426459"/>
            <a:chOff x="6824771" y="557243"/>
            <a:chExt cx="1723111" cy="478200"/>
          </a:xfrm>
        </p:grpSpPr>
        <p:sp>
          <p:nvSpPr>
            <p:cNvPr id="258" name="Google Shape;258;p51"/>
            <p:cNvSpPr/>
            <p:nvPr/>
          </p:nvSpPr>
          <p:spPr>
            <a:xfrm rot="5400000">
              <a:off x="8069682" y="557243"/>
              <a:ext cx="478200" cy="478200"/>
            </a:xfrm>
            <a:prstGeom prst="ellipse">
              <a:avLst/>
            </a:pr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259" name="Google Shape;259;p51"/>
            <p:cNvSpPr/>
            <p:nvPr/>
          </p:nvSpPr>
          <p:spPr>
            <a:xfrm rot="5400000">
              <a:off x="7447221" y="557243"/>
              <a:ext cx="478200" cy="478200"/>
            </a:xfrm>
            <a:prstGeom prst="ellipse">
              <a:avLst/>
            </a:pr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260" name="Google Shape;260;p51"/>
            <p:cNvSpPr/>
            <p:nvPr/>
          </p:nvSpPr>
          <p:spPr>
            <a:xfrm rot="5400000">
              <a:off x="6824771" y="557243"/>
              <a:ext cx="478200" cy="478200"/>
            </a:xfrm>
            <a:prstGeom prst="ellipse">
              <a:avLst/>
            </a:pr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261" name="Google Shape;261;p51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7030475" y="1860575"/>
            <a:ext cx="1988325" cy="168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50" y="1908325"/>
            <a:ext cx="6548826" cy="2801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"/>
          <p:cNvSpPr txBox="1"/>
          <p:nvPr/>
        </p:nvSpPr>
        <p:spPr>
          <a:xfrm>
            <a:off x="1146525" y="1255650"/>
            <a:ext cx="67479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Локальное развёртывание Google Gemma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3"/>
          <p:cNvSpPr txBox="1"/>
          <p:nvPr/>
        </p:nvSpPr>
        <p:spPr>
          <a:xfrm>
            <a:off x="523225" y="1784887"/>
            <a:ext cx="3415200" cy="19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B1C1D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Вызовы:</a:t>
            </a:r>
            <a:endParaRPr sz="1700">
              <a:solidFill>
                <a:srgbClr val="1B1C1D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-"/>
            </a:pPr>
            <a:r>
              <a:rPr lang="en" sz="12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Зависимость от мощности оборудования</a:t>
            </a:r>
            <a:endParaRPr sz="120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200"/>
              <a:buFont typeface="Google Sans"/>
              <a:buChar char="-"/>
            </a:pPr>
            <a:r>
              <a:rPr lang="en" sz="12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Сложность масштабирования</a:t>
            </a:r>
            <a:endParaRPr sz="120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200"/>
              <a:buFont typeface="Google Sans"/>
              <a:buChar char="-"/>
            </a:pPr>
            <a:r>
              <a:rPr lang="en" sz="12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Потребление ресурсов</a:t>
            </a:r>
            <a:endParaRPr sz="120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200"/>
              <a:buFont typeface="Google Sans"/>
              <a:buChar char="-"/>
            </a:pPr>
            <a:r>
              <a:rPr lang="en" sz="12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Распространение вредоносного контента</a:t>
            </a:r>
            <a:endParaRPr sz="1200">
              <a:solidFill>
                <a:srgbClr val="1B1C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3" name="Google Shape;273;p53"/>
          <p:cNvSpPr txBox="1"/>
          <p:nvPr/>
        </p:nvSpPr>
        <p:spPr>
          <a:xfrm>
            <a:off x="5098500" y="2567400"/>
            <a:ext cx="33561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Возможности</a:t>
            </a:r>
            <a:endParaRPr sz="19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-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Постоянное повышение доступности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-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Инновации в инструментах развёртывания 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-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Развитие специализированных моделей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-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Рост сообщества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-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Новые бизнес-модели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4" name="Google Shape;274;p53"/>
          <p:cNvSpPr txBox="1"/>
          <p:nvPr/>
        </p:nvSpPr>
        <p:spPr>
          <a:xfrm>
            <a:off x="523225" y="339925"/>
            <a:ext cx="6462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Вызовы и потенциальные возможности</a:t>
            </a:r>
            <a:endParaRPr sz="39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75" name="Google Shape;275;p53"/>
          <p:cNvGrpSpPr/>
          <p:nvPr/>
        </p:nvGrpSpPr>
        <p:grpSpPr>
          <a:xfrm rot="5400000">
            <a:off x="6754385" y="1493154"/>
            <a:ext cx="908146" cy="394563"/>
            <a:chOff x="6824771" y="557243"/>
            <a:chExt cx="1100650" cy="478200"/>
          </a:xfrm>
        </p:grpSpPr>
        <p:sp>
          <p:nvSpPr>
            <p:cNvPr id="276" name="Google Shape;276;p53"/>
            <p:cNvSpPr/>
            <p:nvPr/>
          </p:nvSpPr>
          <p:spPr>
            <a:xfrm rot="5400000">
              <a:off x="7447221" y="557243"/>
              <a:ext cx="478200" cy="478200"/>
            </a:xfrm>
            <a:prstGeom prst="ellipse">
              <a:avLst/>
            </a:prstGeom>
            <a:solidFill>
              <a:schemeClr val="accen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277" name="Google Shape;277;p53"/>
            <p:cNvSpPr/>
            <p:nvPr/>
          </p:nvSpPr>
          <p:spPr>
            <a:xfrm rot="5400000">
              <a:off x="6824771" y="557243"/>
              <a:ext cx="478200" cy="478200"/>
            </a:xfrm>
            <a:prstGeom prst="ellipse">
              <a:avLst/>
            </a:prstGeom>
            <a:solidFill>
              <a:schemeClr val="accen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278" name="Google Shape;278;p53"/>
          <p:cNvGrpSpPr/>
          <p:nvPr/>
        </p:nvGrpSpPr>
        <p:grpSpPr>
          <a:xfrm>
            <a:off x="7762087" y="1236377"/>
            <a:ext cx="692517" cy="908211"/>
            <a:chOff x="3995425" y="600946"/>
            <a:chExt cx="990725" cy="1299300"/>
          </a:xfrm>
        </p:grpSpPr>
        <p:cxnSp>
          <p:nvCxnSpPr>
            <p:cNvPr id="279" name="Google Shape;279;p53"/>
            <p:cNvCxnSpPr/>
            <p:nvPr/>
          </p:nvCxnSpPr>
          <p:spPr>
            <a:xfrm flipH="1">
              <a:off x="4214829" y="600946"/>
              <a:ext cx="170400" cy="1299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" name="Google Shape;280;p53"/>
            <p:cNvCxnSpPr/>
            <p:nvPr/>
          </p:nvCxnSpPr>
          <p:spPr>
            <a:xfrm flipH="1">
              <a:off x="4588404" y="600946"/>
              <a:ext cx="170400" cy="1299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Google Shape;281;p53"/>
            <p:cNvCxnSpPr/>
            <p:nvPr/>
          </p:nvCxnSpPr>
          <p:spPr>
            <a:xfrm>
              <a:off x="4044150" y="1031350"/>
              <a:ext cx="9420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" name="Google Shape;282;p53"/>
            <p:cNvCxnSpPr/>
            <p:nvPr/>
          </p:nvCxnSpPr>
          <p:spPr>
            <a:xfrm>
              <a:off x="3995425" y="1469875"/>
              <a:ext cx="9420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83" name="Google Shape;283;p53"/>
          <p:cNvPicPr preferRelativeResize="0"/>
          <p:nvPr/>
        </p:nvPicPr>
        <p:blipFill rotWithShape="1">
          <a:blip r:embed="rId3">
            <a:alphaModFix/>
          </a:blip>
          <a:srcRect b="0" l="787" r="777" t="0"/>
          <a:stretch/>
        </p:blipFill>
        <p:spPr>
          <a:xfrm>
            <a:off x="5035404" y="1186363"/>
            <a:ext cx="1729475" cy="1008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53"/>
          <p:cNvGrpSpPr/>
          <p:nvPr/>
        </p:nvGrpSpPr>
        <p:grpSpPr>
          <a:xfrm>
            <a:off x="3030325" y="3794222"/>
            <a:ext cx="908100" cy="908100"/>
            <a:chOff x="6173275" y="1708797"/>
            <a:chExt cx="908100" cy="908100"/>
          </a:xfrm>
        </p:grpSpPr>
        <p:cxnSp>
          <p:nvCxnSpPr>
            <p:cNvPr id="285" name="Google Shape;285;p53"/>
            <p:cNvCxnSpPr/>
            <p:nvPr/>
          </p:nvCxnSpPr>
          <p:spPr>
            <a:xfrm>
              <a:off x="6173275" y="2162847"/>
              <a:ext cx="9081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53"/>
            <p:cNvCxnSpPr/>
            <p:nvPr/>
          </p:nvCxnSpPr>
          <p:spPr>
            <a:xfrm>
              <a:off x="6627325" y="1708797"/>
              <a:ext cx="0" cy="9081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53"/>
            <p:cNvCxnSpPr/>
            <p:nvPr/>
          </p:nvCxnSpPr>
          <p:spPr>
            <a:xfrm rot="2700000">
              <a:off x="6173301" y="2162785"/>
              <a:ext cx="907925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53"/>
            <p:cNvCxnSpPr/>
            <p:nvPr/>
          </p:nvCxnSpPr>
          <p:spPr>
            <a:xfrm>
              <a:off x="6627387" y="1708822"/>
              <a:ext cx="0" cy="907925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89" name="Google Shape;289;p53"/>
          <p:cNvPicPr preferRelativeResize="0"/>
          <p:nvPr/>
        </p:nvPicPr>
        <p:blipFill rotWithShape="1">
          <a:blip r:embed="rId4">
            <a:alphaModFix/>
          </a:blip>
          <a:srcRect b="0" l="651" r="661" t="0"/>
          <a:stretch/>
        </p:blipFill>
        <p:spPr>
          <a:xfrm>
            <a:off x="294611" y="3728050"/>
            <a:ext cx="2725176" cy="10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 rotWithShape="1">
          <a:blip r:embed="rId3">
            <a:alphaModFix/>
          </a:blip>
          <a:srcRect b="26414" l="33094" r="28171" t="3630"/>
          <a:stretch/>
        </p:blipFill>
        <p:spPr>
          <a:xfrm>
            <a:off x="4344625" y="512829"/>
            <a:ext cx="4405875" cy="450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/>
        </p:nvSpPr>
        <p:spPr>
          <a:xfrm>
            <a:off x="486375" y="1466225"/>
            <a:ext cx="3610200" cy="25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Спасибо за ваше внимание!</a:t>
            </a:r>
            <a:endParaRPr sz="51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297" name="Google Shape;297;p54" title="assets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4787" y="512825"/>
            <a:ext cx="4545549" cy="419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5"/>
          <p:cNvSpPr txBox="1"/>
          <p:nvPr/>
        </p:nvSpPr>
        <p:spPr>
          <a:xfrm>
            <a:off x="1573650" y="1123589"/>
            <a:ext cx="5996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 sz="18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2"/>
          <p:cNvSpPr txBox="1"/>
          <p:nvPr>
            <p:ph idx="4294967295" type="title"/>
          </p:nvPr>
        </p:nvSpPr>
        <p:spPr>
          <a:xfrm>
            <a:off x="490850" y="1443375"/>
            <a:ext cx="5168400" cy="17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100">
                <a:solidFill>
                  <a:srgbClr val="1B1C1D"/>
                </a:solidFill>
              </a:rPr>
              <a:t>Эра открытого ИИ: </a:t>
            </a:r>
            <a:r>
              <a:rPr lang="en" sz="3000">
                <a:solidFill>
                  <a:srgbClr val="1B1C1D"/>
                </a:solidFill>
              </a:rPr>
              <a:t>Развёртываем Gemma локально и строим AI-решения</a:t>
            </a:r>
            <a:endParaRPr sz="3000">
              <a:solidFill>
                <a:srgbClr val="1B1C1D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6677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8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66" name="Google Shape;166;p42"/>
          <p:cNvSpPr txBox="1"/>
          <p:nvPr>
            <p:ph idx="4294967295" type="subTitle"/>
          </p:nvPr>
        </p:nvSpPr>
        <p:spPr>
          <a:xfrm>
            <a:off x="819060" y="377750"/>
            <a:ext cx="2189100" cy="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Location</a:t>
            </a:r>
            <a:endParaRPr sz="1200"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67" name="Google Shape;167;p42"/>
          <p:cNvPicPr preferRelativeResize="0"/>
          <p:nvPr/>
        </p:nvPicPr>
        <p:blipFill rotWithShape="1">
          <a:blip r:embed="rId4">
            <a:alphaModFix/>
          </a:blip>
          <a:srcRect b="2209" l="4456" r="6599" t="6474"/>
          <a:stretch/>
        </p:blipFill>
        <p:spPr>
          <a:xfrm>
            <a:off x="5726725" y="231425"/>
            <a:ext cx="3205200" cy="3264000"/>
          </a:xfrm>
          <a:prstGeom prst="roundRect">
            <a:avLst>
              <a:gd fmla="val 515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42"/>
          <p:cNvPicPr preferRelativeResize="0"/>
          <p:nvPr/>
        </p:nvPicPr>
        <p:blipFill rotWithShape="1">
          <a:blip r:embed="rId5">
            <a:alphaModFix/>
          </a:blip>
          <a:srcRect b="0" l="17264" r="17264" t="0"/>
          <a:stretch/>
        </p:blipFill>
        <p:spPr>
          <a:xfrm>
            <a:off x="5726725" y="231425"/>
            <a:ext cx="3205202" cy="326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3"/>
          <p:cNvSpPr/>
          <p:nvPr/>
        </p:nvSpPr>
        <p:spPr>
          <a:xfrm>
            <a:off x="1211800" y="1100475"/>
            <a:ext cx="2767500" cy="501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Эра открытого ИИ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43"/>
          <p:cNvSpPr/>
          <p:nvPr/>
        </p:nvSpPr>
        <p:spPr>
          <a:xfrm>
            <a:off x="1211800" y="1751600"/>
            <a:ext cx="3202200" cy="501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Знакомство с Gemma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5" name="Google Shape;175;p43"/>
          <p:cNvPicPr preferRelativeResize="0"/>
          <p:nvPr/>
        </p:nvPicPr>
        <p:blipFill rotWithShape="1">
          <a:blip r:embed="rId3">
            <a:alphaModFix/>
          </a:blip>
          <a:srcRect b="29113" l="0" r="0" t="0"/>
          <a:stretch/>
        </p:blipFill>
        <p:spPr>
          <a:xfrm>
            <a:off x="370625" y="1084725"/>
            <a:ext cx="618809" cy="532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3"/>
          <p:cNvPicPr preferRelativeResize="0"/>
          <p:nvPr/>
        </p:nvPicPr>
        <p:blipFill rotWithShape="1">
          <a:blip r:embed="rId4">
            <a:alphaModFix/>
          </a:blip>
          <a:srcRect b="29113" l="0" r="0" t="0"/>
          <a:stretch/>
        </p:blipFill>
        <p:spPr>
          <a:xfrm>
            <a:off x="373360" y="1735860"/>
            <a:ext cx="613343" cy="532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3"/>
          <p:cNvPicPr preferRelativeResize="0"/>
          <p:nvPr/>
        </p:nvPicPr>
        <p:blipFill rotWithShape="1">
          <a:blip r:embed="rId5">
            <a:alphaModFix/>
          </a:blip>
          <a:srcRect b="29113" l="0" r="0" t="0"/>
          <a:stretch/>
        </p:blipFill>
        <p:spPr>
          <a:xfrm>
            <a:off x="373356" y="2386995"/>
            <a:ext cx="613351" cy="532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3"/>
          <p:cNvPicPr preferRelativeResize="0"/>
          <p:nvPr/>
        </p:nvPicPr>
        <p:blipFill rotWithShape="1">
          <a:blip r:embed="rId6">
            <a:alphaModFix/>
          </a:blip>
          <a:srcRect b="29113" l="0" r="0" t="0"/>
          <a:stretch/>
        </p:blipFill>
        <p:spPr>
          <a:xfrm>
            <a:off x="373354" y="3038128"/>
            <a:ext cx="613351" cy="532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3"/>
          <p:cNvPicPr preferRelativeResize="0"/>
          <p:nvPr/>
        </p:nvPicPr>
        <p:blipFill rotWithShape="1">
          <a:blip r:embed="rId7">
            <a:alphaModFix/>
          </a:blip>
          <a:srcRect b="29113" l="0" r="0" t="0"/>
          <a:stretch/>
        </p:blipFill>
        <p:spPr>
          <a:xfrm>
            <a:off x="373354" y="3689265"/>
            <a:ext cx="613351" cy="53231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3"/>
          <p:cNvSpPr/>
          <p:nvPr/>
        </p:nvSpPr>
        <p:spPr>
          <a:xfrm>
            <a:off x="1211800" y="2402750"/>
            <a:ext cx="4985400" cy="501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1B1C1D"/>
                </a:solidFill>
                <a:latin typeface="Google Sans"/>
                <a:ea typeface="Google Sans"/>
                <a:cs typeface="Google Sans"/>
                <a:sym typeface="Google Sans"/>
              </a:rPr>
              <a:t>Локальное развертывание Gemma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1" name="Google Shape;181;p43"/>
          <p:cNvSpPr/>
          <p:nvPr/>
        </p:nvSpPr>
        <p:spPr>
          <a:xfrm>
            <a:off x="1211800" y="3053875"/>
            <a:ext cx="5516100" cy="501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Вызовы и потенциальные возможности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43"/>
          <p:cNvSpPr/>
          <p:nvPr/>
        </p:nvSpPr>
        <p:spPr>
          <a:xfrm>
            <a:off x="1211800" y="3705025"/>
            <a:ext cx="925200" cy="501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3" name="Google Shape;183;p43"/>
          <p:cNvSpPr txBox="1"/>
          <p:nvPr>
            <p:ph type="title"/>
          </p:nvPr>
        </p:nvSpPr>
        <p:spPr>
          <a:xfrm>
            <a:off x="311700" y="403200"/>
            <a:ext cx="6077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Сегодня поговорим: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 txBox="1"/>
          <p:nvPr/>
        </p:nvSpPr>
        <p:spPr>
          <a:xfrm>
            <a:off x="523225" y="339925"/>
            <a:ext cx="646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Что такое открытый ИИ?</a:t>
            </a:r>
            <a:endParaRPr sz="32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189" name="Google Shape;189;p44"/>
          <p:cNvGrpSpPr/>
          <p:nvPr/>
        </p:nvGrpSpPr>
        <p:grpSpPr>
          <a:xfrm>
            <a:off x="6824771" y="557231"/>
            <a:ext cx="1723111" cy="478200"/>
            <a:chOff x="6824771" y="557243"/>
            <a:chExt cx="1723111" cy="478200"/>
          </a:xfrm>
        </p:grpSpPr>
        <p:sp>
          <p:nvSpPr>
            <p:cNvPr id="190" name="Google Shape;190;p44"/>
            <p:cNvSpPr/>
            <p:nvPr/>
          </p:nvSpPr>
          <p:spPr>
            <a:xfrm rot="5400000">
              <a:off x="8069682" y="557243"/>
              <a:ext cx="478200" cy="478200"/>
            </a:xfrm>
            <a:prstGeom prst="ellipse">
              <a:avLst/>
            </a:pr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191" name="Google Shape;191;p44"/>
            <p:cNvSpPr/>
            <p:nvPr/>
          </p:nvSpPr>
          <p:spPr>
            <a:xfrm rot="5400000">
              <a:off x="7447221" y="557243"/>
              <a:ext cx="478200" cy="478200"/>
            </a:xfrm>
            <a:prstGeom prst="ellipse">
              <a:avLst/>
            </a:pr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192" name="Google Shape;192;p44"/>
            <p:cNvSpPr/>
            <p:nvPr/>
          </p:nvSpPr>
          <p:spPr>
            <a:xfrm rot="5400000">
              <a:off x="6824771" y="557243"/>
              <a:ext cx="478200" cy="478200"/>
            </a:xfrm>
            <a:prstGeom prst="ellipse">
              <a:avLst/>
            </a:pr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sp>
        <p:nvSpPr>
          <p:cNvPr id="193" name="Google Shape;193;p44"/>
          <p:cNvSpPr/>
          <p:nvPr/>
        </p:nvSpPr>
        <p:spPr>
          <a:xfrm>
            <a:off x="523225" y="4350675"/>
            <a:ext cx="1120500" cy="321000"/>
          </a:xfrm>
          <a:prstGeom prst="roundRect">
            <a:avLst>
              <a:gd fmla="val 8170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94" name="Google Shape;194;p44"/>
          <p:cNvSpPr/>
          <p:nvPr/>
        </p:nvSpPr>
        <p:spPr>
          <a:xfrm>
            <a:off x="275000" y="1197925"/>
            <a:ext cx="3063000" cy="96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Прозрачность и конфиденциальность </a:t>
            </a:r>
            <a:endParaRPr sz="200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95" name="Google Shape;195;p44"/>
          <p:cNvSpPr/>
          <p:nvPr/>
        </p:nvSpPr>
        <p:spPr>
          <a:xfrm>
            <a:off x="1916375" y="2365275"/>
            <a:ext cx="3477600" cy="96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Стимулирование инноваций и сообщества</a:t>
            </a:r>
            <a:endParaRPr sz="200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96" name="Google Shape;196;p44"/>
          <p:cNvSpPr/>
          <p:nvPr/>
        </p:nvSpPr>
        <p:spPr>
          <a:xfrm>
            <a:off x="2107738" y="3532625"/>
            <a:ext cx="3876000" cy="96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Возможность кастомизации и доработки </a:t>
            </a:r>
            <a:endParaRPr sz="200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97" name="Google Shape;197;p44"/>
          <p:cNvSpPr/>
          <p:nvPr/>
        </p:nvSpPr>
        <p:spPr>
          <a:xfrm>
            <a:off x="3566575" y="1197925"/>
            <a:ext cx="943200" cy="963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descr="&lt;svg xmlns=&quot;http://www.w3.org/2000/svg&quot; height=&quot;24px&quot; viewBox=&quot;0 -960 960 960&quot; width=&quot;24px&quot; fill=&quot;#e3e3e3&quot;&gt;&lt;path d=&quot;m438-338 226-226-57-57-169 169-84-84-57 57 141 141Zm42 258q-139-35-229.5-159.5T160-516v-244l320-120 320 120v244q0 152-90.5 276.5T480-80Zm0-84q104-33 172-132t68-220v-189l-240-90-240 90v189q0 121 68 220t172 132Zm0-316Z&quot;/&gt;&lt;/svg&gt;" id="198" name="Google Shape;1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275" y="1327825"/>
            <a:ext cx="703800" cy="7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4"/>
          <p:cNvSpPr/>
          <p:nvPr/>
        </p:nvSpPr>
        <p:spPr>
          <a:xfrm>
            <a:off x="768925" y="2365275"/>
            <a:ext cx="943200" cy="963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00" name="Google Shape;200;p44"/>
          <p:cNvSpPr/>
          <p:nvPr/>
        </p:nvSpPr>
        <p:spPr>
          <a:xfrm>
            <a:off x="6150700" y="3532625"/>
            <a:ext cx="943200" cy="963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descr="&lt;svg xmlns=&quot;http://www.w3.org/2000/svg&quot; height=&quot;24px&quot; viewBox=&quot;0 -960 960 960&quot; width=&quot;24px&quot; fill=&quot;#e3e3e3&quot;&gt;&lt;path d=&quot;M440-120v-240h80v80h320v80H520v80h-80Zm-320-80v-80h240v80H120Zm160-160v-80H120v-80h160v-80h80v240h-80Zm160-80v-80h400v80H440Zm160-160v-240h80v80h160v80H680v80h-80Zm-480-80v-80h400v80H120Z&quot;/&gt;&lt;/svg&gt;" id="201" name="Google Shape;20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5375" y="3687500"/>
            <a:ext cx="653850" cy="6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4"/>
          <p:cNvSpPr/>
          <p:nvPr/>
        </p:nvSpPr>
        <p:spPr>
          <a:xfrm>
            <a:off x="7693100" y="1212925"/>
            <a:ext cx="943200" cy="9636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03" name="Google Shape;203;p44"/>
          <p:cNvSpPr/>
          <p:nvPr/>
        </p:nvSpPr>
        <p:spPr>
          <a:xfrm>
            <a:off x="4966950" y="1212925"/>
            <a:ext cx="2546100" cy="96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Доступность и Демократизация</a:t>
            </a:r>
            <a:endParaRPr sz="200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descr="&lt;svg xmlns=&quot;http://www.w3.org/2000/svg&quot; height=&quot;24px&quot; viewBox=&quot;0 -960 960 960&quot; width=&quot;24px&quot; fill=&quot;#e3e3e3&quot;&gt;&lt;path d=&quot;M350-63q-46 0-82.5-24T211-153q-16 21-40.5 32.5T120-109q-51 0-85.5-35T0-229q0-43 28-77.5T99-346q-14-20-21.5-42.5T70-436q0-40 20.5-75t57.5-57q5 18 13.5 38.5T181-494q-14 11-22 26.5t-8 32.5q0 56 46 69t87 21l19 32q-11 32-19 54.5t-8 40.5q0 30 21.5 52.5T350-143q38 0 63-34t41-80q16-46 24.5-93t13.5-72l78 21q-9 45-22 103t-36.5 110.5Q488-135 449.5-99T350-63ZM120-189q17 0 28.5-11.5T160-229q0-17-11.5-28.5T120-269q-17 0-28.5 11.5T80-229q0 17 11.5 28.5T120-189Zm284-158q-46-41-83.5-76.5t-64.5-69q-27-33.5-41.5-67T200-629q0-65 44.5-109.5T354-783q4 0 7 .5t7 .5q-4-10-6-20t-2-21q0-50 35-85t85-35q50 0 85 35t35 85q0 11-2 20.5t-6 19.5h14q60 0 102 38.5t50 95.5q-18-3-40.5-3t-41.5 2q-7-23-25.5-38T606-703q-35 0-54.5 20.5T498-623h-37q-35-41-54.5-60.5T354-703q-32 0-53 21t-21 53q0 23 13 47.5t36.5 52q23.5 27.5 57 58.5t74.5 67l-57 57Zm76-436q17 0 28.5-11.5T520-823q0-17-11.5-28.5T480-863q-17 0-28.5 11.5T440-823q0 17 11.5 28.5T480-783ZM609-63q-22 0-43.5-6T524-88q11-14 22-33t20-35q11 7 22 10t22 3q32 0 53.5-22.5T685-219q0-19-8-41t-19-54l19-32q42-8 87.5-21t45.5-69q0-40-29.5-58T716-512q-42 0-98 16t-131 41l-21-78q78-25 139-42t112-17q69 0 121 41t52 115q0 25-7.5 47.5T861-346q43 5 71 39.5t28 77.5q0 50-34.5 85T840-109q-26 0-50.5-11.5T749-153q-20 42-56.5 66T609-63Zm232-126q17 0 28-11.5t11-28.5q0-17-11.5-29T840-270q-17 0-28.5 11.5T800-230q0 17 12 29t29 12Zm-721-40Zm360-594Zm360 593Z&quot;/&gt;&lt;/svg&gt;" id="204" name="Google Shape;20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773" y="1377773"/>
            <a:ext cx="653850" cy="653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24px&quot; viewBox=&quot;0 -960 960 960&quot; width=&quot;24px&quot; fill=&quot;#e3e3e3&quot;&gt;&lt;path d=&quot;M491-339q70 0 119-45t49-109q0-57-36.5-96.5T534-629q-47 0-79.5 30T422-525q0 19 7.5 37t21.5 33l57-57q-3-2-4.5-5t-1.5-7q0-11 9-17.5t23-6.5q20 0 33 16.5t13 39.5q0 31-25.5 52.5T492-418q-47 0-79.5-38T380-549q0-29 11-55.5t31-46.5l-57-57q-32 31-49 72t-17 86q0 88 56 149.5T491-339ZM240-80v-172q-57-52-88.5-121.5T120-520q0-150 105-255t255-105q125 0 221.5 73.5T827-615l52 205q5 19-7 34.5T840-360h-80v120q0 33-23.5 56.5T680-160h-80v80h-80v-160h160v-200h108l-38-155q-23-91-98-148t-172-57q-116 0-198 81t-82 197q0 60 24.5 114t69.5 96l26 24v208h-80Zm254-360Z&quot;/&gt;&lt;/svg&gt;" id="205" name="Google Shape;20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600" y="2520150"/>
            <a:ext cx="653850" cy="6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 rotWithShape="1">
          <a:blip r:embed="rId7">
            <a:alphaModFix/>
          </a:blip>
          <a:srcRect b="0" l="787" r="777" t="0"/>
          <a:stretch/>
        </p:blipFill>
        <p:spPr>
          <a:xfrm>
            <a:off x="6108304" y="2350438"/>
            <a:ext cx="1729475" cy="10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6"/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Google Gemma </a:t>
            </a:r>
            <a:endParaRPr sz="47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17" name="Google Shape;217;p46"/>
          <p:cNvGrpSpPr/>
          <p:nvPr/>
        </p:nvGrpSpPr>
        <p:grpSpPr>
          <a:xfrm>
            <a:off x="6824771" y="557231"/>
            <a:ext cx="1723111" cy="478200"/>
            <a:chOff x="6824771" y="557243"/>
            <a:chExt cx="1723111" cy="478200"/>
          </a:xfrm>
        </p:grpSpPr>
        <p:sp>
          <p:nvSpPr>
            <p:cNvPr id="218" name="Google Shape;218;p46"/>
            <p:cNvSpPr/>
            <p:nvPr/>
          </p:nvSpPr>
          <p:spPr>
            <a:xfrm rot="5400000">
              <a:off x="8069682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219" name="Google Shape;219;p46"/>
            <p:cNvSpPr/>
            <p:nvPr/>
          </p:nvSpPr>
          <p:spPr>
            <a:xfrm rot="5400000">
              <a:off x="744722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220" name="Google Shape;220;p46"/>
            <p:cNvSpPr/>
            <p:nvPr/>
          </p:nvSpPr>
          <p:spPr>
            <a:xfrm rot="5400000">
              <a:off x="6824771" y="557243"/>
              <a:ext cx="478200" cy="478200"/>
            </a:xfrm>
            <a:prstGeom prst="ellipse">
              <a:avLst/>
            </a:prstGeom>
            <a:solidFill>
              <a:srgbClr val="C3ECF6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sp>
        <p:nvSpPr>
          <p:cNvPr id="221" name="Google Shape;221;p46"/>
          <p:cNvSpPr/>
          <p:nvPr/>
        </p:nvSpPr>
        <p:spPr>
          <a:xfrm>
            <a:off x="95825" y="4670100"/>
            <a:ext cx="1120500" cy="321000"/>
          </a:xfrm>
          <a:prstGeom prst="roundRect">
            <a:avLst>
              <a:gd fmla="val 8170" name="adj"/>
            </a:avLst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22" name="Google Shape;2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75" y="1452300"/>
            <a:ext cx="4494047" cy="28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500" y="1452300"/>
            <a:ext cx="4018680" cy="285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7"/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Gemma Family</a:t>
            </a:r>
            <a:endParaRPr sz="47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229" name="Google Shape;2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93" y="1315960"/>
            <a:ext cx="5454180" cy="16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9650" y="112013"/>
            <a:ext cx="2948276" cy="1474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698" y="3070453"/>
            <a:ext cx="5454177" cy="162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9650" y="1709600"/>
            <a:ext cx="2948275" cy="29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/>
          <p:nvPr/>
        </p:nvSpPr>
        <p:spPr>
          <a:xfrm>
            <a:off x="1146525" y="1255650"/>
            <a:ext cx="67479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Локальное развёртывание Google Gemma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9"/>
          <p:cNvSpPr txBox="1"/>
          <p:nvPr/>
        </p:nvSpPr>
        <p:spPr>
          <a:xfrm>
            <a:off x="523225" y="27357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Квантизация LLM</a:t>
            </a:r>
            <a:endParaRPr sz="47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243" name="Google Shape;24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6973" y="78550"/>
            <a:ext cx="1696750" cy="17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387" y="1958750"/>
            <a:ext cx="8709225" cy="22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9"/>
          <p:cNvSpPr txBox="1"/>
          <p:nvPr/>
        </p:nvSpPr>
        <p:spPr>
          <a:xfrm>
            <a:off x="523225" y="1127450"/>
            <a:ext cx="510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Квантизация — это процесс преобразования этих чисел к более низкому формату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